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50"/>
  </p:notesMasterIdLst>
  <p:sldIdLst>
    <p:sldId id="257" r:id="rId7"/>
    <p:sldId id="518" r:id="rId8"/>
    <p:sldId id="519" r:id="rId9"/>
    <p:sldId id="520" r:id="rId10"/>
    <p:sldId id="522" r:id="rId11"/>
    <p:sldId id="567" r:id="rId12"/>
    <p:sldId id="529" r:id="rId13"/>
    <p:sldId id="531" r:id="rId14"/>
    <p:sldId id="530" r:id="rId15"/>
    <p:sldId id="532" r:id="rId16"/>
    <p:sldId id="568" r:id="rId17"/>
    <p:sldId id="534" r:id="rId18"/>
    <p:sldId id="562" r:id="rId19"/>
    <p:sldId id="535" r:id="rId20"/>
    <p:sldId id="563" r:id="rId21"/>
    <p:sldId id="564" r:id="rId22"/>
    <p:sldId id="557" r:id="rId23"/>
    <p:sldId id="585" r:id="rId24"/>
    <p:sldId id="586" r:id="rId25"/>
    <p:sldId id="584" r:id="rId26"/>
    <p:sldId id="565" r:id="rId27"/>
    <p:sldId id="543" r:id="rId28"/>
    <p:sldId id="545" r:id="rId29"/>
    <p:sldId id="560" r:id="rId30"/>
    <p:sldId id="576" r:id="rId31"/>
    <p:sldId id="546" r:id="rId32"/>
    <p:sldId id="580" r:id="rId33"/>
    <p:sldId id="577" r:id="rId34"/>
    <p:sldId id="579" r:id="rId35"/>
    <p:sldId id="578" r:id="rId36"/>
    <p:sldId id="549" r:id="rId37"/>
    <p:sldId id="566" r:id="rId38"/>
    <p:sldId id="551" r:id="rId39"/>
    <p:sldId id="552" r:id="rId40"/>
    <p:sldId id="573" r:id="rId41"/>
    <p:sldId id="570" r:id="rId42"/>
    <p:sldId id="571" r:id="rId43"/>
    <p:sldId id="572" r:id="rId44"/>
    <p:sldId id="581" r:id="rId45"/>
    <p:sldId id="517" r:id="rId46"/>
    <p:sldId id="544" r:id="rId47"/>
    <p:sldId id="587" r:id="rId48"/>
    <p:sldId id="582" r:id="rId49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2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9" autoAdjust="0"/>
  </p:normalViewPr>
  <p:slideViewPr>
    <p:cSldViewPr snapToGrid="0">
      <p:cViewPr varScale="1">
        <p:scale>
          <a:sx n="59" d="100"/>
          <a:sy n="59" d="100"/>
        </p:scale>
        <p:origin x="1392" y="64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microsoft.com/office/2016/11/relationships/changesInfo" Target="changesInfos/changesInfo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1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6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8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1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smtClean="0"/>
              <a:t>China, Indonesia, </a:t>
            </a:r>
            <a:r>
              <a:rPr lang="es-ES" dirty="0" err="1" smtClean="0"/>
              <a:t>SourtheastAsia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 panose="05000000000000000000" pitchFamily="2" charset="2"/>
              </a:rPr>
              <a:t> en REF no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gaire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rumiants</a:t>
            </a:r>
            <a:r>
              <a:rPr lang="es-ES" baseline="0" dirty="0" smtClean="0">
                <a:sym typeface="Wingdings" panose="05000000000000000000" pitchFamily="2" charset="2"/>
              </a:rPr>
              <a:t>, </a:t>
            </a:r>
            <a:r>
              <a:rPr lang="es-ES" baseline="0" dirty="0" err="1" smtClean="0">
                <a:sym typeface="Wingdings" panose="05000000000000000000" pitchFamily="2" charset="2"/>
              </a:rPr>
              <a:t>llavors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bàsicament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augmentes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monogàstrics</a:t>
            </a:r>
            <a:r>
              <a:rPr lang="es-ES" baseline="0" dirty="0" smtClean="0">
                <a:sym typeface="Wingdings" panose="05000000000000000000" pitchFamily="2" charset="2"/>
              </a:rPr>
              <a:t> que ja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hi era una </a:t>
            </a:r>
            <a:r>
              <a:rPr lang="es-ES" baseline="0" dirty="0" err="1" smtClean="0">
                <a:sym typeface="Wingdings" panose="05000000000000000000" pitchFamily="2" charset="2"/>
              </a:rPr>
              <a:t>opció</a:t>
            </a:r>
            <a:r>
              <a:rPr lang="es-ES" baseline="0" dirty="0" smtClean="0">
                <a:sym typeface="Wingdings" panose="05000000000000000000" pitchFamily="2" charset="2"/>
              </a:rPr>
              <a:t> económica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>
                <a:sym typeface="Wingdings" panose="05000000000000000000" pitchFamily="2" charset="2"/>
              </a:rPr>
              <a:t>EU-12, </a:t>
            </a:r>
            <a:r>
              <a:rPr lang="es-ES" baseline="0" dirty="0" err="1" smtClean="0">
                <a:sym typeface="Wingdings" panose="05000000000000000000" pitchFamily="2" charset="2"/>
              </a:rPr>
              <a:t>Russia</a:t>
            </a:r>
            <a:r>
              <a:rPr lang="es-ES" baseline="0" dirty="0" smtClean="0">
                <a:sym typeface="Wingdings" panose="05000000000000000000" pitchFamily="2" charset="2"/>
              </a:rPr>
              <a:t>, </a:t>
            </a:r>
            <a:r>
              <a:rPr lang="es-ES" baseline="0" dirty="0" err="1" smtClean="0">
                <a:sym typeface="Wingdings" panose="05000000000000000000" pitchFamily="2" charset="2"/>
              </a:rPr>
              <a:t>Europe_Eastern</a:t>
            </a:r>
            <a:r>
              <a:rPr lang="es-ES" baseline="0" dirty="0" smtClean="0">
                <a:sym typeface="Wingdings" panose="05000000000000000000" pitchFamily="2" charset="2"/>
              </a:rPr>
              <a:t>  en REF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molts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rumiants</a:t>
            </a:r>
            <a:r>
              <a:rPr lang="es-ES" baseline="0" dirty="0" smtClean="0">
                <a:sym typeface="Wingdings" panose="05000000000000000000" pitchFamily="2" charset="2"/>
              </a:rPr>
              <a:t> i a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a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generaven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poques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proteïnes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noR</a:t>
            </a:r>
            <a:r>
              <a:rPr lang="es-ES" baseline="0" dirty="0" smtClean="0">
                <a:sym typeface="Wingdings" panose="05000000000000000000" pitchFamily="2" charset="2"/>
              </a:rPr>
              <a:t>. El </a:t>
            </a:r>
            <a:r>
              <a:rPr lang="es-ES" baseline="0" dirty="0" err="1" smtClean="0">
                <a:sym typeface="Wingdings" panose="05000000000000000000" pitchFamily="2" charset="2"/>
              </a:rPr>
              <a:t>canvi</a:t>
            </a:r>
            <a:r>
              <a:rPr lang="es-ES" baseline="0" dirty="0" smtClean="0">
                <a:sym typeface="Wingdings" panose="05000000000000000000" pitchFamily="2" charset="2"/>
              </a:rPr>
              <a:t> de dieta té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impact</a:t>
            </a:r>
            <a:r>
              <a:rPr lang="es-ES" baseline="0" dirty="0" smtClean="0">
                <a:sym typeface="Wingdings" panose="05000000000000000000" pitchFamily="2" charset="2"/>
              </a:rPr>
              <a:t> i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obliga a </a:t>
            </a:r>
            <a:r>
              <a:rPr lang="es-ES" baseline="0" dirty="0" err="1" smtClean="0">
                <a:sym typeface="Wingdings" panose="05000000000000000000" pitchFamily="2" charset="2"/>
              </a:rPr>
              <a:t>produir</a:t>
            </a:r>
            <a:r>
              <a:rPr lang="es-ES" baseline="0" dirty="0" smtClean="0">
                <a:sym typeface="Wingdings" panose="05000000000000000000" pitchFamily="2" charset="2"/>
              </a:rPr>
              <a:t> o a importar </a:t>
            </a:r>
            <a:r>
              <a:rPr lang="es-ES" baseline="0" dirty="0" err="1" smtClean="0">
                <a:sym typeface="Wingdings" panose="05000000000000000000" pitchFamily="2" charset="2"/>
              </a:rPr>
              <a:t>aliments</a:t>
            </a:r>
            <a:r>
              <a:rPr lang="es-ES" baseline="0" dirty="0" smtClean="0">
                <a:sym typeface="Wingdings" panose="05000000000000000000" pitchFamily="2" charset="2"/>
              </a:rPr>
              <a:t> que </a:t>
            </a:r>
            <a:r>
              <a:rPr lang="es-ES" baseline="0" dirty="0" err="1" smtClean="0">
                <a:sym typeface="Wingdings" panose="05000000000000000000" pitchFamily="2" charset="2"/>
              </a:rPr>
              <a:t>abans</a:t>
            </a:r>
            <a:r>
              <a:rPr lang="es-ES" baseline="0" dirty="0" smtClean="0">
                <a:sym typeface="Wingdings" panose="05000000000000000000" pitchFamily="2" charset="2"/>
              </a:rPr>
              <a:t> no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en </a:t>
            </a:r>
            <a:r>
              <a:rPr lang="es-ES" baseline="0" dirty="0" err="1" smtClean="0">
                <a:sym typeface="Wingdings" panose="05000000000000000000" pitchFamily="2" charset="2"/>
              </a:rPr>
              <a:t>grans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quantitats</a:t>
            </a:r>
            <a:endParaRPr lang="es-ES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s-ES" baseline="0" dirty="0" err="1" smtClean="0">
                <a:sym typeface="Wingdings" panose="05000000000000000000" pitchFamily="2" charset="2"/>
              </a:rPr>
              <a:t>AfricaW</a:t>
            </a:r>
            <a:r>
              <a:rPr lang="es-ES" baseline="0" dirty="0" smtClean="0">
                <a:sym typeface="Wingdings" panose="05000000000000000000" pitchFamily="2" charset="2"/>
              </a:rPr>
              <a:t>  en REF era </a:t>
            </a:r>
            <a:r>
              <a:rPr lang="es-ES" baseline="0" dirty="0" err="1" smtClean="0">
                <a:sym typeface="Wingdings" panose="05000000000000000000" pitchFamily="2" charset="2"/>
              </a:rPr>
              <a:t>molt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plant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protein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based</a:t>
            </a:r>
            <a:r>
              <a:rPr lang="es-ES" baseline="0" dirty="0" smtClean="0">
                <a:sym typeface="Wingdings" panose="05000000000000000000" pitchFamily="2" charset="2"/>
              </a:rPr>
              <a:t>. </a:t>
            </a:r>
            <a:r>
              <a:rPr lang="es-ES" baseline="0" dirty="0" err="1" smtClean="0">
                <a:sym typeface="Wingdings" panose="05000000000000000000" pitchFamily="2" charset="2"/>
              </a:rPr>
              <a:t>L’increment</a:t>
            </a:r>
            <a:r>
              <a:rPr lang="es-ES" baseline="0" dirty="0" smtClean="0">
                <a:sym typeface="Wingdings" panose="05000000000000000000" pitchFamily="2" charset="2"/>
              </a:rPr>
              <a:t> de </a:t>
            </a:r>
            <a:r>
              <a:rPr lang="es-ES" baseline="0" dirty="0" err="1" smtClean="0">
                <a:sym typeface="Wingdings" panose="05000000000000000000" pitchFamily="2" charset="2"/>
              </a:rPr>
              <a:t>monogàstrics</a:t>
            </a:r>
            <a:r>
              <a:rPr lang="es-ES" baseline="0" dirty="0" smtClean="0">
                <a:sym typeface="Wingdings" panose="05000000000000000000" pitchFamily="2" charset="2"/>
              </a:rPr>
              <a:t> fa que </a:t>
            </a:r>
            <a:r>
              <a:rPr lang="es-ES" baseline="0" dirty="0" err="1" smtClean="0">
                <a:sym typeface="Wingdings" panose="05000000000000000000" pitchFamily="2" charset="2"/>
              </a:rPr>
              <a:t>pugi</a:t>
            </a:r>
            <a:r>
              <a:rPr lang="es-ES" baseline="0" dirty="0" smtClean="0">
                <a:sym typeface="Wingdings" panose="05000000000000000000" pitchFamily="2" charset="2"/>
              </a:rPr>
              <a:t> el preu final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3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31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2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6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7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45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0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19.jpg"/><Relationship Id="rId15" Type="http://schemas.openxmlformats.org/officeDocument/2006/relationships/image" Target="../media/image21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IAMC ANNUAL MEETING, VENICE</a:t>
              </a:r>
              <a:endParaRPr lang="en-US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s-ES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14-16 NOVEMBER </a:t>
              </a:r>
              <a:r>
                <a:rPr lang="el-GR" sz="1200" dirty="0" smtClean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202</a:t>
              </a:r>
              <a:r>
                <a:rPr lang="es-E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Rodés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Bachs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Sampedro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Russell Horowitz,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 dirty="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81863"/>
              </p:ext>
            </p:extLst>
          </p:nvPr>
        </p:nvGraphicFramePr>
        <p:xfrm>
          <a:off x="531812" y="1273175"/>
          <a:ext cx="8336979" cy="473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58222"/>
              </p:ext>
            </p:extLst>
          </p:nvPr>
        </p:nvGraphicFramePr>
        <p:xfrm>
          <a:off x="531812" y="1273175"/>
          <a:ext cx="8336979" cy="5028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15839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5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D2390-1AF7-4886-B6E4-DAFFEF7EA304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BED8A-9102-4DB0-A6F9-2A414E19AC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D5797B-BC47-4629-AEBA-C6B39BAAD2B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1635B-5593-441B-848E-19C5FABF72D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2CB62-9696-45AD-B6AD-2CB10568F64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3D9749-06A4-4F52-97CC-0D761832D25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659875" y="2045195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567856" y="1945559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581760" y="5335480"/>
            <a:ext cx="429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800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o-Rumiants protein </a:t>
            </a:r>
            <a:r>
              <a:rPr lang="en-US" sz="1800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diets</a:t>
            </a:r>
          </a:p>
          <a:p>
            <a:pPr algn="ctr"/>
            <a:r>
              <a:rPr lang="es-ES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(SNR)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protein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644690" y="3559713"/>
            <a:ext cx="581826" cy="58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0" y="3178532"/>
            <a:ext cx="558837" cy="558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517311-2F8B-4E32-8512-78E981AF30EA}"/>
              </a:ext>
            </a:extLst>
          </p:cNvPr>
          <p:cNvGrpSpPr/>
          <p:nvPr/>
        </p:nvGrpSpPr>
        <p:grpSpPr>
          <a:xfrm>
            <a:off x="5917854" y="3630593"/>
            <a:ext cx="1765290" cy="1761536"/>
            <a:chOff x="4575223" y="3119244"/>
            <a:chExt cx="1765290" cy="1761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B6883-7A3F-4262-8F33-E66B361045B8}"/>
                </a:ext>
              </a:extLst>
            </p:cNvPr>
            <p:cNvSpPr txBox="1"/>
            <p:nvPr/>
          </p:nvSpPr>
          <p:spPr>
            <a:xfrm>
              <a:off x="4650801" y="4234449"/>
              <a:ext cx="1500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dirty="0"/>
                <a:t>Monogastrics’ protein</a:t>
              </a:r>
              <a:endParaRPr lang="en-GB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5223" y="3119244"/>
              <a:ext cx="906028" cy="9060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227" y="3372885"/>
              <a:ext cx="1078286" cy="107828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/>
              <a:t>Fish</a:t>
            </a:r>
            <a:endParaRPr lang="es-ES" dirty="0"/>
          </a:p>
          <a:p>
            <a:pPr algn="r"/>
            <a:r>
              <a:rPr lang="es-ES" dirty="0" err="1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52E752-F955-442C-A258-D3A8E148C4A2}"/>
              </a:ext>
            </a:extLst>
          </p:cNvPr>
          <p:cNvGrpSpPr/>
          <p:nvPr/>
        </p:nvGrpSpPr>
        <p:grpSpPr>
          <a:xfrm>
            <a:off x="4398439" y="3096670"/>
            <a:ext cx="1485798" cy="1575338"/>
            <a:chOff x="6055732" y="3593342"/>
            <a:chExt cx="1485798" cy="15753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1B55DF-03C8-4FF2-8F0A-C5C06B44673C}"/>
                </a:ext>
              </a:extLst>
            </p:cNvPr>
            <p:cNvSpPr txBox="1"/>
            <p:nvPr/>
          </p:nvSpPr>
          <p:spPr>
            <a:xfrm>
              <a:off x="6055732" y="4799348"/>
              <a:ext cx="1485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ca-ES" dirty="0"/>
                <a:t>Plant protein</a:t>
              </a:r>
              <a:endParaRPr lang="en-GB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D961F7-2594-41E6-AD71-AD53A2EA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8810" y="4112181"/>
              <a:ext cx="492719" cy="49271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2017D6A-B74B-4FD3-B814-08F6EDC2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4471" y="3627211"/>
              <a:ext cx="640699" cy="6406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1EBF5F-AB19-4C67-A8B2-71554457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55732" y="3593342"/>
              <a:ext cx="640699" cy="6406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AFB1ECA-04E4-48E1-98B5-01811E2D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623" y="4104124"/>
              <a:ext cx="719328" cy="71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6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peak</a:t>
            </a:r>
            <a:r>
              <a:rPr lang="es-ES" sz="1200" dirty="0"/>
              <a:t> </a:t>
            </a:r>
            <a:r>
              <a:rPr lang="es-ES" sz="1200" dirty="0" err="1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slope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E1C03-9C4A-471B-99D8-765402BAD5BA}"/>
              </a:ext>
            </a:extLst>
          </p:cNvPr>
          <p:cNvSpPr txBox="1"/>
          <p:nvPr/>
        </p:nvSpPr>
        <p:spPr>
          <a:xfrm>
            <a:off x="745107" y="4109263"/>
            <a:ext cx="352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We changed </a:t>
            </a:r>
            <a:r>
              <a:rPr lang="ca-ES" b="1"/>
              <a:t>3 parameters</a:t>
            </a:r>
          </a:p>
          <a:p>
            <a:r>
              <a:rPr lang="en-GB"/>
              <a:t>- final share</a:t>
            </a:r>
          </a:p>
          <a:p>
            <a:r>
              <a:rPr lang="en-GB"/>
              <a:t>- peak year</a:t>
            </a:r>
          </a:p>
          <a:p>
            <a:r>
              <a:rPr lang="en-GB"/>
              <a:t>- slope</a:t>
            </a:r>
          </a:p>
        </p:txBody>
      </p:sp>
    </p:spTree>
    <p:extLst>
      <p:ext uri="{BB962C8B-B14F-4D97-AF65-F5344CB8AC3E}">
        <p14:creationId xmlns:p14="http://schemas.microsoft.com/office/powerpoint/2010/main" val="9394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peak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share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5D4EC6-3E5C-45FD-A7F3-450A6F88BD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6528" flipV="1">
            <a:off x="7265016" y="4096980"/>
            <a:ext cx="971413" cy="1017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645D1-13B3-4708-AF2B-CB612998A488}"/>
              </a:ext>
            </a:extLst>
          </p:cNvPr>
          <p:cNvSpPr txBox="1"/>
          <p:nvPr/>
        </p:nvSpPr>
        <p:spPr>
          <a:xfrm>
            <a:off x="7090295" y="40226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median scenario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BC192-2CAF-48C6-B505-04B5D5F3902D}"/>
              </a:ext>
            </a:extLst>
          </p:cNvPr>
          <p:cNvSpPr txBox="1"/>
          <p:nvPr/>
        </p:nvSpPr>
        <p:spPr>
          <a:xfrm>
            <a:off x="745107" y="4109263"/>
            <a:ext cx="3698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We changed 3 parameters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final share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peak year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slope</a:t>
            </a:r>
          </a:p>
          <a:p>
            <a:endParaRPr lang="en-GB"/>
          </a:p>
          <a:p>
            <a:r>
              <a:rPr lang="en-GB"/>
              <a:t>Study the </a:t>
            </a:r>
            <a:r>
              <a:rPr lang="en-GB" b="1"/>
              <a:t>impacts across the scenarios or for the median scenario</a:t>
            </a:r>
          </a:p>
        </p:txBody>
      </p:sp>
    </p:spTree>
    <p:extLst>
      <p:ext uri="{BB962C8B-B14F-4D97-AF65-F5344CB8AC3E}">
        <p14:creationId xmlns:p14="http://schemas.microsoft.com/office/powerpoint/2010/main" val="271385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59" y="1008002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2644" y="1732547"/>
            <a:ext cx="190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GCAM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/>
              <a:t>a well-reputed </a:t>
            </a:r>
            <a:r>
              <a:rPr lang="es-ES" b="1" dirty="0" err="1"/>
              <a:t>Integrated</a:t>
            </a:r>
            <a:r>
              <a:rPr lang="es-ES" b="1" dirty="0"/>
              <a:t> </a:t>
            </a:r>
            <a:r>
              <a:rPr lang="es-ES" b="1" err="1"/>
              <a:t>Assessment</a:t>
            </a:r>
            <a:r>
              <a:rPr lang="es-ES" b="1"/>
              <a:t> Model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GCAM</a:t>
            </a:r>
            <a:r>
              <a:rPr lang="es-ES"/>
              <a:t> links 5 systems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42" y="1288111"/>
            <a:ext cx="7109508" cy="4738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90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10" y="1582340"/>
            <a:ext cx="1720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SPP reduces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and </a:t>
            </a:r>
            <a:r>
              <a:rPr lang="es-ES" b="1" dirty="0"/>
              <a:t>pastures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animals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Cropland for </a:t>
            </a:r>
            <a:r>
              <a:rPr lang="es-ES" b="1"/>
              <a:t>feed</a:t>
            </a:r>
            <a:r>
              <a:rPr lang="es-ES"/>
              <a:t> requires </a:t>
            </a:r>
            <a:r>
              <a:rPr lang="es-ES" b="1"/>
              <a:t>more</a:t>
            </a:r>
            <a:r>
              <a:rPr lang="es-ES"/>
              <a:t> </a:t>
            </a:r>
            <a:r>
              <a:rPr lang="es-ES" b="1"/>
              <a:t>area</a:t>
            </a:r>
            <a:r>
              <a:rPr lang="es-ES"/>
              <a:t> tan the cropland for </a:t>
            </a:r>
            <a:r>
              <a:rPr lang="es-ES" b="1"/>
              <a:t>nuts and legumes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069432" y="1536192"/>
            <a:ext cx="3634682" cy="436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5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8810" y="1582340"/>
            <a:ext cx="17206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reduces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pastures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 </a:t>
            </a:r>
            <a:r>
              <a:rPr lang="es-ES" b="1"/>
              <a:t>reduces pastures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b="1" dirty="0" err="1"/>
              <a:t>increases</a:t>
            </a:r>
            <a:r>
              <a:rPr lang="es-ES" b="1" dirty="0"/>
              <a:t>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purposes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77840" y="1536192"/>
            <a:ext cx="3634682" cy="436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water-intensive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consumption</a:t>
            </a:r>
            <a:r>
              <a:rPr lang="es-ES" b="1" dirty="0"/>
              <a:t> </a:t>
            </a:r>
            <a:r>
              <a:rPr lang="es-ES" b="1" dirty="0" err="1"/>
              <a:t>increase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water-intensive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SNR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8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8810" y="1425284"/>
            <a:ext cx="21638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Rainfed</a:t>
            </a:r>
            <a:r>
              <a:rPr lang="es-ES" b="1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sensitive</a:t>
            </a:r>
            <a:r>
              <a:rPr lang="es-ES" b="1" dirty="0"/>
              <a:t> to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dietary</a:t>
            </a:r>
            <a:r>
              <a:rPr lang="es-ES" b="1" dirty="0"/>
              <a:t> </a:t>
            </a:r>
            <a:r>
              <a:rPr lang="es-ES" b="1" dirty="0" err="1"/>
              <a:t>scenario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SNR </a:t>
            </a:r>
            <a:r>
              <a:rPr lang="es-ES" dirty="0" err="1"/>
              <a:t>increases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decreses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n-US" dirty="0" smtClean="0"/>
              <a:t>increases</a:t>
            </a:r>
            <a:r>
              <a:rPr lang="es-ES" dirty="0" smtClean="0"/>
              <a:t> RFD </a:t>
            </a:r>
            <a:r>
              <a:rPr lang="es-ES" dirty="0" err="1" smtClean="0"/>
              <a:t>percentual</a:t>
            </a:r>
            <a:r>
              <a:rPr lang="es-ES" dirty="0" smtClean="0"/>
              <a:t> use, and SNR </a:t>
            </a:r>
            <a:r>
              <a:rPr lang="es-ES" dirty="0" err="1" smtClean="0"/>
              <a:t>decreases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0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GHG emissions will reduced</a:t>
            </a:r>
            <a:r>
              <a:rPr lang="es-ES" dirty="0"/>
              <a:t>, </a:t>
            </a:r>
            <a:r>
              <a:rPr lang="es-ES" dirty="0" err="1"/>
              <a:t>specially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err="1"/>
              <a:t>the</a:t>
            </a:r>
            <a:r>
              <a:rPr lang="es-ES"/>
              <a:t> SPP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CH4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</a:t>
            </a:r>
          </a:p>
          <a:p>
            <a:r>
              <a:rPr lang="es-ES" sz="1600" b="1" dirty="0" err="1"/>
              <a:t>rumians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30847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LUC CO2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 </a:t>
            </a:r>
            <a:r>
              <a:rPr lang="es-ES" sz="1600" b="1" dirty="0"/>
              <a:t>pasture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and </a:t>
            </a:r>
            <a:r>
              <a:rPr lang="es-ES" sz="1600" b="1" dirty="0" err="1"/>
              <a:t>reforestation</a:t>
            </a: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7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95ED3-BE56-4AF5-BAA6-73C48AF05CE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8058" flipV="1">
            <a:off x="6284793" y="4807551"/>
            <a:ext cx="849207" cy="890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LUC CO2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pasture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reforestation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B41C9-727F-45E2-8E54-BCB7D726B4CF}"/>
              </a:ext>
            </a:extLst>
          </p:cNvPr>
          <p:cNvSpPr txBox="1"/>
          <p:nvPr/>
        </p:nvSpPr>
        <p:spPr>
          <a:xfrm>
            <a:off x="6854307" y="4506359"/>
            <a:ext cx="202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N2O </a:t>
            </a:r>
            <a:r>
              <a:rPr lang="es-ES" sz="1600"/>
              <a:t>reduction due to </a:t>
            </a:r>
            <a:r>
              <a:rPr lang="es-ES" sz="1600" b="1"/>
              <a:t>cropland (fertilizers)</a:t>
            </a:r>
            <a:r>
              <a:rPr lang="es-ES" sz="1600"/>
              <a:t> reduction</a:t>
            </a:r>
            <a:endParaRPr lang="en-GB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26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58154" y="4857513"/>
            <a:ext cx="226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regions</a:t>
            </a:r>
            <a:r>
              <a:rPr lang="es-ES" b="1" dirty="0"/>
              <a:t> </a:t>
            </a:r>
            <a:r>
              <a:rPr lang="es-ES" b="1" dirty="0" err="1"/>
              <a:t>will</a:t>
            </a:r>
            <a:r>
              <a:rPr lang="es-ES" b="1" dirty="0"/>
              <a:t> </a:t>
            </a:r>
            <a:r>
              <a:rPr lang="es-ES" b="1" dirty="0" err="1"/>
              <a:t>avoid</a:t>
            </a:r>
            <a:r>
              <a:rPr lang="es-ES" b="1" dirty="0"/>
              <a:t> </a:t>
            </a:r>
            <a:r>
              <a:rPr lang="es-ES" b="1" dirty="0" err="1"/>
              <a:t>premature</a:t>
            </a:r>
            <a:r>
              <a:rPr lang="es-ES" b="1" dirty="0"/>
              <a:t> </a:t>
            </a:r>
            <a:r>
              <a:rPr lang="es-ES" b="1" dirty="0" err="1"/>
              <a:t>deaths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air </a:t>
            </a:r>
            <a:r>
              <a:rPr lang="es-ES" dirty="0" err="1"/>
              <a:t>pollution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008B5-EB6E-4E34-9736-2314151671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866335" y="4338347"/>
            <a:ext cx="770319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2496" y="5058465"/>
            <a:ext cx="34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b="1" dirty="0" err="1" smtClean="0"/>
              <a:t>reductions</a:t>
            </a:r>
            <a:r>
              <a:rPr lang="es-ES" b="1" dirty="0" smtClean="0"/>
              <a:t> </a:t>
            </a:r>
            <a:r>
              <a:rPr lang="es-ES" b="1" dirty="0" err="1" smtClean="0"/>
              <a:t>from</a:t>
            </a:r>
            <a:r>
              <a:rPr lang="es-ES" b="1" dirty="0" smtClean="0"/>
              <a:t> 10% to 90%</a:t>
            </a:r>
            <a:r>
              <a:rPr lang="es-ES" dirty="0" smtClean="0"/>
              <a:t> </a:t>
            </a:r>
            <a:r>
              <a:rPr lang="es-ES" dirty="0" err="1" smtClean="0"/>
              <a:t>depending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country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Annual food expenditure per capita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3"/>
            <a:ext cx="7013447" cy="46749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8810" y="1425283"/>
            <a:ext cx="18268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SPP</a:t>
            </a:r>
            <a:r>
              <a:rPr lang="es-ES"/>
              <a:t> will </a:t>
            </a:r>
            <a:r>
              <a:rPr lang="es-ES" b="1" dirty="0"/>
              <a:t>reduce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food</a:t>
            </a:r>
            <a:r>
              <a:rPr lang="es-ES" b="1" dirty="0"/>
              <a:t> </a:t>
            </a:r>
            <a:r>
              <a:rPr lang="es-ES" b="1" dirty="0" err="1"/>
              <a:t>expenditure</a:t>
            </a:r>
            <a:r>
              <a:rPr lang="es-ES" b="1" dirty="0"/>
              <a:t> </a:t>
            </a:r>
            <a:r>
              <a:rPr lang="es-ES" b="1" dirty="0" err="1"/>
              <a:t>everywhere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SNR</a:t>
            </a:r>
            <a:r>
              <a:rPr lang="es-ES"/>
              <a:t> will have some drawbacks into some economies due to the </a:t>
            </a:r>
            <a:r>
              <a:rPr lang="es-ES" b="1"/>
              <a:t>trade dynamics</a:t>
            </a:r>
            <a:r>
              <a:rPr lang="es-ES"/>
              <a:t>, but still it will </a:t>
            </a:r>
            <a:r>
              <a:rPr lang="es-ES" b="1"/>
              <a:t>globally benefit </a:t>
            </a:r>
            <a:r>
              <a:rPr lang="es-ES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Explore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of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mitigation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dietary</a:t>
            </a:r>
            <a:r>
              <a:rPr lang="es-ES" dirty="0"/>
              <a:t> </a:t>
            </a:r>
            <a:r>
              <a:rPr lang="es-ES" dirty="0" err="1"/>
              <a:t>shifts</a:t>
            </a:r>
            <a:r>
              <a:rPr lang="es-ES" dirty="0"/>
              <a:t> reduce total </a:t>
            </a:r>
            <a:r>
              <a:rPr lang="es-ES" dirty="0" err="1"/>
              <a:t>mitigation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targets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Paris </a:t>
            </a:r>
            <a:r>
              <a:rPr lang="es-ES" dirty="0" err="1"/>
              <a:t>Agreement</a:t>
            </a:r>
            <a:r>
              <a:rPr lang="es-ES" dirty="0"/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40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Scenario</a:t>
            </a:r>
            <a:r>
              <a:rPr lang="es-ES" dirty="0"/>
              <a:t> </a:t>
            </a:r>
            <a:r>
              <a:rPr lang="es-ES" dirty="0" err="1"/>
              <a:t>refinement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386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Run more scenarios to have a better overview of the possible more extreme dynamics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807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scenarios where only some regions expirence a dietary shift, whereas others remain constant</a:t>
            </a:r>
          </a:p>
        </p:txBody>
      </p:sp>
    </p:spTree>
    <p:extLst>
      <p:ext uri="{BB962C8B-B14F-4D97-AF65-F5344CB8AC3E}">
        <p14:creationId xmlns:p14="http://schemas.microsoft.com/office/powerpoint/2010/main" val="3101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scenarios where only some regions expirence a dietary shift, whereas others remain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Consider multiple consumers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7358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13863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Land nesting competition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6" y="1280354"/>
            <a:ext cx="8198271" cy="4896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0542" y="6416984"/>
            <a:ext cx="333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Source</a:t>
            </a:r>
            <a:r>
              <a:rPr lang="es-ES" sz="1200" dirty="0" smtClean="0"/>
              <a:t>: 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github.com/JGCRI/gcam-doc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Summary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88" y="898295"/>
            <a:ext cx="5842812" cy="58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9359" flipV="1">
            <a:off x="2092387" y="3742211"/>
            <a:ext cx="762724" cy="799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07" y="4278461"/>
            <a:ext cx="155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increase</a:t>
            </a:r>
            <a:r>
              <a:rPr lang="es-ES" sz="1200" dirty="0"/>
              <a:t>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burden</a:t>
            </a:r>
            <a:r>
              <a:rPr lang="es-ES" sz="1200" dirty="0"/>
              <a:t> </a:t>
            </a:r>
            <a:r>
              <a:rPr lang="es-ES" sz="1200" dirty="0" err="1"/>
              <a:t>when</a:t>
            </a:r>
            <a:r>
              <a:rPr lang="es-ES" sz="1200" dirty="0"/>
              <a:t> </a:t>
            </a:r>
            <a:r>
              <a:rPr lang="es-ES" sz="1200" dirty="0" err="1"/>
              <a:t>exporting</a:t>
            </a:r>
            <a:r>
              <a:rPr lang="es-ES" sz="1200" dirty="0"/>
              <a:t> </a:t>
            </a:r>
            <a:r>
              <a:rPr lang="es-ES" sz="1200" dirty="0" err="1"/>
              <a:t>Nuts</a:t>
            </a:r>
            <a:r>
              <a:rPr lang="es-ES" sz="1200" dirty="0"/>
              <a:t> and </a:t>
            </a:r>
            <a:r>
              <a:rPr lang="es-ES" sz="1200" dirty="0" err="1"/>
              <a:t>Legumes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07" flipH="1" flipV="1">
            <a:off x="6647780" y="3840345"/>
            <a:ext cx="719758" cy="815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953" y="4488613"/>
            <a:ext cx="1552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drastically</a:t>
            </a:r>
            <a:r>
              <a:rPr lang="es-ES" sz="1200" dirty="0"/>
              <a:t> reduce </a:t>
            </a:r>
            <a:r>
              <a:rPr lang="es-ES" sz="1200" dirty="0" err="1"/>
              <a:t>their</a:t>
            </a:r>
            <a:r>
              <a:rPr lang="es-ES" sz="1200" dirty="0"/>
              <a:t> animal </a:t>
            </a:r>
            <a:r>
              <a:rPr lang="es-ES" sz="1200" dirty="0" err="1"/>
              <a:t>protein</a:t>
            </a:r>
            <a:r>
              <a:rPr lang="es-ES" sz="1200" dirty="0"/>
              <a:t> </a:t>
            </a:r>
            <a:r>
              <a:rPr lang="es-ES" sz="1200" dirty="0" err="1"/>
              <a:t>production</a:t>
            </a:r>
            <a:r>
              <a:rPr lang="es-ES" sz="1200" dirty="0"/>
              <a:t> and </a:t>
            </a:r>
            <a:r>
              <a:rPr lang="es-ES" sz="1200" dirty="0" err="1"/>
              <a:t>would</a:t>
            </a:r>
            <a:r>
              <a:rPr lang="es-ES" sz="1200" dirty="0"/>
              <a:t> re-</a:t>
            </a:r>
            <a:r>
              <a:rPr lang="es-ES" sz="1200" dirty="0" err="1"/>
              <a:t>forest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577" flipV="1">
            <a:off x="7109217" y="3093330"/>
            <a:ext cx="1635090" cy="1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74249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811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Kcal</a:t>
                      </a:r>
                      <a:r>
                        <a:rPr lang="es-ES" sz="1600" spc="-5" baseline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per capita consumption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Macronutrients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Micronutrients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4281"/>
              </p:ext>
            </p:extLst>
          </p:nvPr>
        </p:nvGraphicFramePr>
        <p:xfrm>
          <a:off x="504000" y="1273172"/>
          <a:ext cx="8336979" cy="380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areas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37562"/>
              </p:ext>
            </p:extLst>
          </p:nvPr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8164"/>
              </p:ext>
            </p:extLst>
          </p:nvPr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GHG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CH4</a:t>
                      </a:r>
                      <a:r>
                        <a:rPr lang="en-US" sz="1600" baseline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N2O agricultural 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LUC CO2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2406</TotalTime>
  <Words>1500</Words>
  <Application>Microsoft Office PowerPoint</Application>
  <PresentationFormat>Custom</PresentationFormat>
  <Paragraphs>343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Courier New</vt:lpstr>
      <vt:lpstr>Segoe UI</vt:lpstr>
      <vt:lpstr>Tahoma</vt:lpstr>
      <vt:lpstr>Times New Roman</vt:lpstr>
      <vt:lpstr>Wingdings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Scenarios</vt:lpstr>
      <vt:lpstr>Scenarios</vt:lpstr>
      <vt:lpstr>Scenarios</vt:lpstr>
      <vt:lpstr>The model: GCAM</vt:lpstr>
      <vt:lpstr>Nutritional point of view</vt:lpstr>
      <vt:lpstr>Nutritional point of view</vt:lpstr>
      <vt:lpstr>Nutritional point of view</vt:lpstr>
      <vt:lpstr>Land types</vt:lpstr>
      <vt:lpstr>Land types</vt:lpstr>
      <vt:lpstr>Water</vt:lpstr>
      <vt:lpstr>Water</vt:lpstr>
      <vt:lpstr>Water</vt:lpstr>
      <vt:lpstr>GHG emissions</vt:lpstr>
      <vt:lpstr>GHG emissions</vt:lpstr>
      <vt:lpstr>GHG emissions</vt:lpstr>
      <vt:lpstr>GHG emissions</vt:lpstr>
      <vt:lpstr>GHG emissions</vt:lpstr>
      <vt:lpstr>Air pollution health impact</vt:lpstr>
      <vt:lpstr>Air pollution health impact</vt:lpstr>
      <vt:lpstr>Annual food expenditure per capita</vt:lpstr>
      <vt:lpstr>Next steps</vt:lpstr>
      <vt:lpstr>Next steps</vt:lpstr>
      <vt:lpstr>Next steps</vt:lpstr>
      <vt:lpstr>Next steps</vt:lpstr>
      <vt:lpstr>Next steps</vt:lpstr>
      <vt:lpstr>Next steps</vt:lpstr>
      <vt:lpstr>PowerPoint Presentation</vt:lpstr>
      <vt:lpstr>Land nesting competition</vt:lpstr>
      <vt:lpstr>Summary</vt:lpstr>
      <vt:lpstr>Re-forestation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</cp:lastModifiedBy>
  <cp:revision>183</cp:revision>
  <dcterms:created xsi:type="dcterms:W3CDTF">2019-08-02T07:17:19Z</dcterms:created>
  <dcterms:modified xsi:type="dcterms:W3CDTF">2023-11-13T15:52:01Z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